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rmorant Garamond"/>
      <p:regular r:id="rId18"/>
      <p:bold r:id="rId19"/>
      <p:italic r:id="rId20"/>
      <p:boldItalic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Oxygen"/>
      <p:regular r:id="rId26"/>
      <p:bold r:id="rId27"/>
    </p:embeddedFont>
    <p:embeddedFont>
      <p:font typeface="Cantarell"/>
      <p:regular r:id="rId28"/>
      <p:bold r:id="rId29"/>
      <p:italic r:id="rId30"/>
      <p:boldItalic r:id="rId31"/>
    </p:embeddedFont>
    <p:embeddedFont>
      <p:font typeface="Raleway Medium"/>
      <p:regular r:id="rId32"/>
      <p:bold r:id="rId33"/>
      <p:italic r:id="rId34"/>
      <p:boldItalic r:id="rId35"/>
    </p:embeddedFont>
    <p:embeddedFont>
      <p:font typeface="Cormorant Garamond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morantGaramond-italic.fntdata"/><Relationship Id="rId22" Type="http://schemas.openxmlformats.org/officeDocument/2006/relationships/font" Target="fonts/Raleway-regular.fntdata"/><Relationship Id="rId21" Type="http://schemas.openxmlformats.org/officeDocument/2006/relationships/font" Target="fonts/CormorantGaramond-boldItalic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xygen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Cantarell-regular.fntdata"/><Relationship Id="rId27" Type="http://schemas.openxmlformats.org/officeDocument/2006/relationships/font" Target="fonts/Oxyge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ntarell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ntarell-boldItalic.fntdata"/><Relationship Id="rId30" Type="http://schemas.openxmlformats.org/officeDocument/2006/relationships/font" Target="fonts/Cantarell-italic.fntdata"/><Relationship Id="rId11" Type="http://schemas.openxmlformats.org/officeDocument/2006/relationships/slide" Target="slides/slide6.xml"/><Relationship Id="rId33" Type="http://schemas.openxmlformats.org/officeDocument/2006/relationships/font" Target="fonts/RalewayMedium-bold.fntdata"/><Relationship Id="rId10" Type="http://schemas.openxmlformats.org/officeDocument/2006/relationships/slide" Target="slides/slide5.xml"/><Relationship Id="rId32" Type="http://schemas.openxmlformats.org/officeDocument/2006/relationships/font" Target="fonts/RalewayMedium-regular.fntdata"/><Relationship Id="rId13" Type="http://schemas.openxmlformats.org/officeDocument/2006/relationships/slide" Target="slides/slide8.xml"/><Relationship Id="rId35" Type="http://schemas.openxmlformats.org/officeDocument/2006/relationships/font" Target="fonts/Raleway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Medium-italic.fntdata"/><Relationship Id="rId15" Type="http://schemas.openxmlformats.org/officeDocument/2006/relationships/slide" Target="slides/slide10.xml"/><Relationship Id="rId37" Type="http://schemas.openxmlformats.org/officeDocument/2006/relationships/font" Target="fonts/CormorantGaramondMedium-bold.fntdata"/><Relationship Id="rId14" Type="http://schemas.openxmlformats.org/officeDocument/2006/relationships/slide" Target="slides/slide9.xml"/><Relationship Id="rId36" Type="http://schemas.openxmlformats.org/officeDocument/2006/relationships/font" Target="fonts/CormorantGaramondMedium-regular.fntdata"/><Relationship Id="rId17" Type="http://schemas.openxmlformats.org/officeDocument/2006/relationships/slide" Target="slides/slide12.xml"/><Relationship Id="rId39" Type="http://schemas.openxmlformats.org/officeDocument/2006/relationships/font" Target="fonts/CormorantGaramond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CormorantGaramondMedium-italic.fntdata"/><Relationship Id="rId19" Type="http://schemas.openxmlformats.org/officeDocument/2006/relationships/font" Target="fonts/CormorantGaramond-bold.fntdata"/><Relationship Id="rId18" Type="http://schemas.openxmlformats.org/officeDocument/2006/relationships/font" Target="fonts/CormorantGaramon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2be513c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22be513c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2be513c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2be513c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2be513c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2be513c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553c0a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553c0a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2be513c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22be513c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2be513c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22be513c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c25b1d7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c25b1d7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c25b1d7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c25b1d7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22be513c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22be513c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25b1d7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25b1d7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c25b1d79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c25b1d79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25b1d79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25b1d79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61906" y="1340125"/>
            <a:ext cx="4653300" cy="19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72800" y="1283038"/>
            <a:ext cx="8398500" cy="11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782600" y="3087263"/>
            <a:ext cx="5578800" cy="3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>
            <a:off x="7312575" y="183700"/>
            <a:ext cx="20256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-342375" y="4250250"/>
            <a:ext cx="21699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" name="Google Shape;55;p11"/>
          <p:cNvCxnSpPr/>
          <p:nvPr/>
        </p:nvCxnSpPr>
        <p:spPr>
          <a:xfrm rot="10800000">
            <a:off x="566075" y="33828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6" name="Google Shape;56;p11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270273" y="1874550"/>
            <a:ext cx="2954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1270281" y="2186725"/>
            <a:ext cx="2954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1270281" y="1061250"/>
            <a:ext cx="891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20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4919627" y="1874550"/>
            <a:ext cx="2954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4919619" y="2186725"/>
            <a:ext cx="2954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6" type="title"/>
          </p:nvPr>
        </p:nvSpPr>
        <p:spPr>
          <a:xfrm>
            <a:off x="4919619" y="1061250"/>
            <a:ext cx="891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20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7" type="subTitle"/>
          </p:nvPr>
        </p:nvSpPr>
        <p:spPr>
          <a:xfrm>
            <a:off x="1270273" y="3677800"/>
            <a:ext cx="2954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8" type="subTitle"/>
          </p:nvPr>
        </p:nvSpPr>
        <p:spPr>
          <a:xfrm>
            <a:off x="1270281" y="3989975"/>
            <a:ext cx="2954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9" type="title"/>
          </p:nvPr>
        </p:nvSpPr>
        <p:spPr>
          <a:xfrm>
            <a:off x="1270281" y="2864500"/>
            <a:ext cx="891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20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3" type="subTitle"/>
          </p:nvPr>
        </p:nvSpPr>
        <p:spPr>
          <a:xfrm>
            <a:off x="4919627" y="3677800"/>
            <a:ext cx="2954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b="1" sz="24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4" type="subTitle"/>
          </p:nvPr>
        </p:nvSpPr>
        <p:spPr>
          <a:xfrm>
            <a:off x="4919619" y="3989975"/>
            <a:ext cx="2954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5" type="title"/>
          </p:nvPr>
        </p:nvSpPr>
        <p:spPr>
          <a:xfrm>
            <a:off x="4919619" y="2864500"/>
            <a:ext cx="891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200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/>
          <p:nvPr/>
        </p:nvSpPr>
        <p:spPr>
          <a:xfrm rot="-5400000">
            <a:off x="-622200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7312575" y="183700"/>
            <a:ext cx="2161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2" type="title"/>
          </p:nvPr>
        </p:nvSpPr>
        <p:spPr>
          <a:xfrm>
            <a:off x="1253625" y="258212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1253625" y="297362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3" type="title"/>
          </p:nvPr>
        </p:nvSpPr>
        <p:spPr>
          <a:xfrm>
            <a:off x="3578997" y="258212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4" type="subTitle"/>
          </p:nvPr>
        </p:nvSpPr>
        <p:spPr>
          <a:xfrm>
            <a:off x="3578998" y="297362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5" type="title"/>
          </p:nvPr>
        </p:nvSpPr>
        <p:spPr>
          <a:xfrm>
            <a:off x="5904375" y="258212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4"/>
          <p:cNvSpPr txBox="1"/>
          <p:nvPr>
            <p:ph idx="6" type="subTitle"/>
          </p:nvPr>
        </p:nvSpPr>
        <p:spPr>
          <a:xfrm>
            <a:off x="5904377" y="297362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 flipH="1">
            <a:off x="-151125" y="183700"/>
            <a:ext cx="1986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85" name="Google Shape;85;p14"/>
          <p:cNvSpPr/>
          <p:nvPr/>
        </p:nvSpPr>
        <p:spPr>
          <a:xfrm flipH="1" rot="5400000">
            <a:off x="7385850" y="3892550"/>
            <a:ext cx="2380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90" name="Google Shape;90;p15"/>
          <p:cNvSpPr txBox="1"/>
          <p:nvPr/>
        </p:nvSpPr>
        <p:spPr>
          <a:xfrm>
            <a:off x="7312575" y="183700"/>
            <a:ext cx="194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" type="title"/>
          </p:nvPr>
        </p:nvSpPr>
        <p:spPr>
          <a:xfrm>
            <a:off x="2144963" y="1925500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144963" y="23170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3" type="title"/>
          </p:nvPr>
        </p:nvSpPr>
        <p:spPr>
          <a:xfrm>
            <a:off x="5061285" y="1925500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5061285" y="23170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5" type="title"/>
          </p:nvPr>
        </p:nvSpPr>
        <p:spPr>
          <a:xfrm>
            <a:off x="2144963" y="373227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6"/>
          <p:cNvSpPr txBox="1"/>
          <p:nvPr>
            <p:ph idx="6" type="subTitle"/>
          </p:nvPr>
        </p:nvSpPr>
        <p:spPr>
          <a:xfrm>
            <a:off x="2144963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7" type="title"/>
          </p:nvPr>
        </p:nvSpPr>
        <p:spPr>
          <a:xfrm>
            <a:off x="5061285" y="373227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idx="8" type="subTitle"/>
          </p:nvPr>
        </p:nvSpPr>
        <p:spPr>
          <a:xfrm>
            <a:off x="5061285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 flipH="1">
            <a:off x="-49875" y="4605300"/>
            <a:ext cx="1878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rot="10800000">
            <a:off x="566825" y="33944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103" name="Google Shape;103;p16"/>
          <p:cNvSpPr/>
          <p:nvPr/>
        </p:nvSpPr>
        <p:spPr>
          <a:xfrm rot="5400000">
            <a:off x="7385850" y="901650"/>
            <a:ext cx="2367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2" type="title"/>
          </p:nvPr>
        </p:nvSpPr>
        <p:spPr>
          <a:xfrm>
            <a:off x="1253575" y="1925500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1253575" y="23170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3" type="title"/>
          </p:nvPr>
        </p:nvSpPr>
        <p:spPr>
          <a:xfrm>
            <a:off x="3578947" y="1925500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7"/>
          <p:cNvSpPr txBox="1"/>
          <p:nvPr>
            <p:ph idx="4" type="subTitle"/>
          </p:nvPr>
        </p:nvSpPr>
        <p:spPr>
          <a:xfrm>
            <a:off x="3578948" y="23170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5" type="title"/>
          </p:nvPr>
        </p:nvSpPr>
        <p:spPr>
          <a:xfrm>
            <a:off x="1253575" y="373227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17"/>
          <p:cNvSpPr txBox="1"/>
          <p:nvPr>
            <p:ph idx="6" type="subTitle"/>
          </p:nvPr>
        </p:nvSpPr>
        <p:spPr>
          <a:xfrm>
            <a:off x="1253575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7" type="title"/>
          </p:nvPr>
        </p:nvSpPr>
        <p:spPr>
          <a:xfrm>
            <a:off x="3578947" y="373227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7"/>
          <p:cNvSpPr txBox="1"/>
          <p:nvPr>
            <p:ph idx="8" type="subTitle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9" type="title"/>
          </p:nvPr>
        </p:nvSpPr>
        <p:spPr>
          <a:xfrm>
            <a:off x="5904325" y="1925500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7"/>
          <p:cNvSpPr txBox="1"/>
          <p:nvPr>
            <p:ph idx="13" type="subTitle"/>
          </p:nvPr>
        </p:nvSpPr>
        <p:spPr>
          <a:xfrm>
            <a:off x="5904327" y="23170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4" type="title"/>
          </p:nvPr>
        </p:nvSpPr>
        <p:spPr>
          <a:xfrm>
            <a:off x="5904325" y="3732275"/>
            <a:ext cx="19860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7"/>
          <p:cNvSpPr txBox="1"/>
          <p:nvPr>
            <p:ph idx="15" type="subTitle"/>
          </p:nvPr>
        </p:nvSpPr>
        <p:spPr>
          <a:xfrm>
            <a:off x="5904327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/>
          <p:nvPr/>
        </p:nvSpPr>
        <p:spPr>
          <a:xfrm rot="-5400000">
            <a:off x="-629775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305000" y="183700"/>
            <a:ext cx="19335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71500" y="3008925"/>
            <a:ext cx="444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8"/>
          <p:cNvSpPr txBox="1"/>
          <p:nvPr>
            <p:ph hasCustomPrompt="1" idx="2" type="title"/>
          </p:nvPr>
        </p:nvSpPr>
        <p:spPr>
          <a:xfrm>
            <a:off x="571500" y="1976763"/>
            <a:ext cx="186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571500" y="3922700"/>
            <a:ext cx="30021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/>
          <p:nvPr/>
        </p:nvSpPr>
        <p:spPr>
          <a:xfrm flipH="1">
            <a:off x="-30375" y="17760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569825" y="3325"/>
            <a:ext cx="0" cy="174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987375" y="1002163"/>
            <a:ext cx="39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981725" y="1739550"/>
            <a:ext cx="4404000" cy="24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hasCustomPrompt="1" type="title"/>
          </p:nvPr>
        </p:nvSpPr>
        <p:spPr>
          <a:xfrm>
            <a:off x="1320013" y="608938"/>
            <a:ext cx="3623100" cy="53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1009363" y="1330088"/>
            <a:ext cx="4244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hasCustomPrompt="1" idx="2" type="title"/>
          </p:nvPr>
        </p:nvSpPr>
        <p:spPr>
          <a:xfrm>
            <a:off x="1320013" y="2013063"/>
            <a:ext cx="3623100" cy="53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0"/>
          <p:cNvSpPr txBox="1"/>
          <p:nvPr>
            <p:ph idx="3" type="subTitle"/>
          </p:nvPr>
        </p:nvSpPr>
        <p:spPr>
          <a:xfrm>
            <a:off x="1009363" y="2737038"/>
            <a:ext cx="4244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hasCustomPrompt="1" idx="4" type="title"/>
          </p:nvPr>
        </p:nvSpPr>
        <p:spPr>
          <a:xfrm>
            <a:off x="1320013" y="3420013"/>
            <a:ext cx="3623100" cy="53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0"/>
          <p:cNvSpPr txBox="1"/>
          <p:nvPr>
            <p:ph idx="5" type="subTitle"/>
          </p:nvPr>
        </p:nvSpPr>
        <p:spPr>
          <a:xfrm>
            <a:off x="1009363" y="4146063"/>
            <a:ext cx="4244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rot="-5400000">
            <a:off x="-658125" y="3743550"/>
            <a:ext cx="2444100" cy="35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rot="10800000">
            <a:off x="0" y="4608575"/>
            <a:ext cx="206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133500" y="1796950"/>
            <a:ext cx="444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133500" y="764788"/>
            <a:ext cx="186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133500" y="2710725"/>
            <a:ext cx="30021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7312575" y="425025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 rot="-5400000">
            <a:off x="-611925" y="3878250"/>
            <a:ext cx="2351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978163" y="2195000"/>
            <a:ext cx="30975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21"/>
          <p:cNvCxnSpPr/>
          <p:nvPr/>
        </p:nvCxnSpPr>
        <p:spPr>
          <a:xfrm>
            <a:off x="-13425" y="4608575"/>
            <a:ext cx="61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oval"/>
            <a:tailEnd len="med" w="med" type="oval"/>
          </a:ln>
        </p:spPr>
      </p:cxnSp>
      <p:sp>
        <p:nvSpPr>
          <p:cNvPr id="144" name="Google Shape;144;p21"/>
          <p:cNvSpPr/>
          <p:nvPr/>
        </p:nvSpPr>
        <p:spPr>
          <a:xfrm>
            <a:off x="7305000" y="183700"/>
            <a:ext cx="19476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655500" y="1187800"/>
            <a:ext cx="37986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22"/>
          <p:cNvSpPr txBox="1"/>
          <p:nvPr>
            <p:ph idx="2" type="subTitle"/>
          </p:nvPr>
        </p:nvSpPr>
        <p:spPr>
          <a:xfrm>
            <a:off x="4689900" y="1187800"/>
            <a:ext cx="37986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 flipH="1">
            <a:off x="-363650" y="183700"/>
            <a:ext cx="2197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572550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101000" y="808800"/>
            <a:ext cx="3434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1101000" y="16343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/>
        </p:nvSpPr>
        <p:spPr>
          <a:xfrm>
            <a:off x="1115400" y="3459125"/>
            <a:ext cx="351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6" name="Google Shape;156;p23"/>
          <p:cNvSpPr/>
          <p:nvPr/>
        </p:nvSpPr>
        <p:spPr>
          <a:xfrm flipH="1">
            <a:off x="-85625" y="183700"/>
            <a:ext cx="1912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5655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165" name="Google Shape;165;p25"/>
          <p:cNvSpPr/>
          <p:nvPr/>
        </p:nvSpPr>
        <p:spPr>
          <a:xfrm flipH="1" rot="-5400000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 flipH="1">
            <a:off x="-57100" y="183700"/>
            <a:ext cx="1884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565600" y="-10300"/>
            <a:ext cx="0" cy="138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485925" y="445025"/>
            <a:ext cx="354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1485925" y="1609325"/>
            <a:ext cx="2461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485925" y="2000825"/>
            <a:ext cx="24612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85925" y="3167650"/>
            <a:ext cx="2461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485925" y="3559150"/>
            <a:ext cx="24612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rot="-5400000">
            <a:off x="-662550" y="3777250"/>
            <a:ext cx="2468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10800000">
            <a:off x="0" y="4608575"/>
            <a:ext cx="1531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 flipH="1">
            <a:off x="-56925" y="183700"/>
            <a:ext cx="189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33;p6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25200" y="1002163"/>
            <a:ext cx="39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719550" y="1739550"/>
            <a:ext cx="4404000" cy="24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flipH="1" rot="5400000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992900" y="1544550"/>
            <a:ext cx="38409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3992750" y="2407150"/>
            <a:ext cx="3982500" cy="14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/>
          <p:nvPr/>
        </p:nvSpPr>
        <p:spPr>
          <a:xfrm flipH="1">
            <a:off x="6639550" y="183700"/>
            <a:ext cx="2720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5" name="Google Shape;45;p9"/>
          <p:cNvCxnSpPr/>
          <p:nvPr/>
        </p:nvCxnSpPr>
        <p:spPr>
          <a:xfrm rot="10800000">
            <a:off x="8572500" y="16400"/>
            <a:ext cx="0" cy="218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725975" y="539500"/>
            <a:ext cx="34602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 sz="34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</a:lstStyle>
          <a:p/>
        </p:txBody>
      </p:sp>
      <p:sp>
        <p:nvSpPr>
          <p:cNvPr id="48" name="Google Shape;48;p10"/>
          <p:cNvSpPr/>
          <p:nvPr/>
        </p:nvSpPr>
        <p:spPr>
          <a:xfrm>
            <a:off x="7312575" y="4250250"/>
            <a:ext cx="2239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b="1" sz="3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b="1"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ctrTitle"/>
          </p:nvPr>
        </p:nvSpPr>
        <p:spPr>
          <a:xfrm>
            <a:off x="922374" y="249875"/>
            <a:ext cx="5698500" cy="30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Midterm Progress Report</a:t>
            </a:r>
            <a:endParaRPr/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3955700" y="3476875"/>
            <a:ext cx="50655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Ruoning Ren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/Huangshuai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Shi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Jiahui Xi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05/17/2022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Elastic Rods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composition of multiple parallel rods /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rod bears bending force and friction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75" y="1816050"/>
            <a:ext cx="24098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25" y="1854150"/>
            <a:ext cx="24098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55500" y="429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Elastic P</a:t>
            </a:r>
            <a:r>
              <a:rPr lang="en"/>
              <a:t>lates/</a:t>
            </a:r>
            <a:r>
              <a:rPr lang="en"/>
              <a:t>Shells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0" y="2181575"/>
            <a:ext cx="6299800" cy="24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900" y="2331325"/>
            <a:ext cx="1655676" cy="239694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651750" y="1350275"/>
            <a:ext cx="624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All edges, except the ones on the boundary of the structure, are hinges. Each hinge 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i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s associated with four nodes: x0, x1, x2, and x3. Here x2 and x3 can bend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571500" y="445025"/>
            <a:ext cx="77022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eliverables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video clip about discrete elastic rods method with constant load distribution.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video clip about discrete elastic rods method with function controlled load distribution.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video clip about discrete elastic shell method with constant load distribution.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912900" y="2154650"/>
            <a:ext cx="73182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Adapted HW codes for the card spring simulation project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Implemented the DEB (discrete </a:t>
            </a:r>
            <a:r>
              <a:rPr lang="en" sz="1800"/>
              <a:t>elastic beam</a:t>
            </a:r>
            <a:r>
              <a:rPr lang="en" sz="1800"/>
              <a:t>) and DER (discrete elastic rod) method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Completed simulation of Flex-and-Release motion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660150" y="1145100"/>
            <a:ext cx="19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What we did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Approaches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571500" y="1464675"/>
            <a:ext cx="33336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DEB - Discrete Elastic Beam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Assumptions: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Uniform distribution of mass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Uniform distribution of bending force on the top and bottom edges of the card.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Force components are parallel to x-axis and y-axis, no z-axis component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45058" l="20234" r="48398" t="10797"/>
          <a:stretch/>
        </p:blipFill>
        <p:spPr>
          <a:xfrm>
            <a:off x="3891175" y="1806925"/>
            <a:ext cx="1950049" cy="1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48347" l="24421" r="50953" t="12909"/>
          <a:stretch/>
        </p:blipFill>
        <p:spPr>
          <a:xfrm>
            <a:off x="6354075" y="1464675"/>
            <a:ext cx="1824826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/>
        <p:spPr>
          <a:xfrm>
            <a:off x="1314925" y="1733375"/>
            <a:ext cx="1828797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Approaches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571500" y="1464675"/>
            <a:ext cx="33336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DER - Discrete Elastic Rod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Assumptions: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C800"/>
                </a:highlight>
              </a:rPr>
              <a:t>Uniform distribution of mass</a:t>
            </a:r>
            <a:endParaRPr sz="1600">
              <a:solidFill>
                <a:schemeClr val="dk1"/>
              </a:solidFill>
              <a:highlight>
                <a:srgbClr val="FFC8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C800"/>
                </a:highlight>
              </a:rPr>
              <a:t>Uniform distribution of bending force on the top and bottom edges of the card.</a:t>
            </a:r>
            <a:endParaRPr sz="1600">
              <a:solidFill>
                <a:schemeClr val="dk1"/>
              </a:solidFill>
              <a:highlight>
                <a:srgbClr val="FFC8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C800"/>
                </a:highlight>
              </a:rPr>
              <a:t>Force components are parallel to x-axis and y-axis, no z-axis component</a:t>
            </a:r>
            <a:endParaRPr sz="1600">
              <a:solidFill>
                <a:schemeClr val="dk1"/>
              </a:solidFill>
              <a:highlight>
                <a:srgbClr val="FFC8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FF0000"/>
                </a:highlight>
              </a:rPr>
              <a:t>改</a:t>
            </a:r>
            <a:endParaRPr sz="20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45058" l="20234" r="48398" t="10797"/>
          <a:stretch/>
        </p:blipFill>
        <p:spPr>
          <a:xfrm>
            <a:off x="4240050" y="1464675"/>
            <a:ext cx="3599411" cy="31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1047600" y="1654875"/>
            <a:ext cx="343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Phase 1: 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Bending the card until it reaches a designated equilibrium form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Top node fixed in the x and y directions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Bottom node fixed in the x direction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48347" l="24421" r="50953" t="12909"/>
          <a:stretch/>
        </p:blipFill>
        <p:spPr>
          <a:xfrm>
            <a:off x="5447650" y="1289650"/>
            <a:ext cx="3124849" cy="31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1047600" y="1363750"/>
            <a:ext cx="3524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Phase 2: without constraint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Releasing one bent card from phase 1 form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(Card is able to oscillate and rebound)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All fixed nodes are released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 2: with constraint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 oscillates and rebounds against the card behind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-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Boundary is set -0.003m in x-direction in the same form as bent card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/>
        <p:spPr>
          <a:xfrm>
            <a:off x="5447650" y="1363750"/>
            <a:ext cx="3124849" cy="312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simulation</a:t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1047600" y="1363750"/>
            <a:ext cx="3524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Phase 3: 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Free oscillation and motion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after leaving from boundary contact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No contact force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-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No fixed nodes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/>
        <p:spPr>
          <a:xfrm>
            <a:off x="4570000" y="1363750"/>
            <a:ext cx="4002500" cy="30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Newton Raphson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Implement the Newton Raphson iterative method learned from class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Mass Modification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